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8" r:id="rId6"/>
    <p:sldId id="271" r:id="rId7"/>
    <p:sldId id="273" r:id="rId8"/>
    <p:sldId id="275" r:id="rId9"/>
    <p:sldId id="272" r:id="rId10"/>
    <p:sldId id="267" r:id="rId11"/>
    <p:sldId id="276" r:id="rId12"/>
    <p:sldId id="277" r:id="rId13"/>
    <p:sldId id="278" r:id="rId14"/>
    <p:sldId id="279" r:id="rId15"/>
    <p:sldId id="280" r:id="rId16"/>
    <p:sldId id="270" r:id="rId17"/>
    <p:sldId id="281" r:id="rId18"/>
    <p:sldId id="282" r:id="rId19"/>
    <p:sldId id="284" r:id="rId20"/>
    <p:sldId id="285" r:id="rId2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63" d="100"/>
          <a:sy n="63" d="100"/>
        </p:scale>
        <p:origin x="-58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5986BA-A7D9-4AA4-A92D-873221DC47EE}" type="datetime1">
              <a:rPr lang="pt-BR" smtClean="0"/>
              <a:t>30/07/2023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FB2356-45F8-4CBB-BBF8-E3F4E0C0F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27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C5FC4C-8D0C-40B5-A310-FBDA64ACDCFE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900A82-9926-4DBA-8BA5-A22EEB8ACF8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Conector Reto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ângulo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tângulo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Triângulo Isósceles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tângulo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tângulo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tângulo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Triângulo Isósceles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riângulo Isósceles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07067" y="2404534"/>
            <a:ext cx="7766936" cy="1646302"/>
          </a:xfrm>
        </p:spPr>
        <p:txBody>
          <a:bodyPr rtlCol="0"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07067" y="4050833"/>
            <a:ext cx="7766936" cy="1096899"/>
          </a:xfrm>
        </p:spPr>
        <p:txBody>
          <a:bodyPr rtlCol="0"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935CEB-9525-4D5D-A412-C8A3BAF15730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77335" y="609600"/>
            <a:ext cx="8596668" cy="3403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94D39-57E5-4DF1-B170-76DD40F72DB8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3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FD705D-CF40-41FB-8743-D7BB47403AE6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Caixa de texto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BR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Caixa de texto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BR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pt-BR" noProof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77335" y="1931988"/>
            <a:ext cx="8596668" cy="2595460"/>
          </a:xfrm>
        </p:spPr>
        <p:txBody>
          <a:bodyPr rtlCol="0" anchor="b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370BA-DF9D-4E6F-BED9-9F50A1F57759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3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5C01F0-686A-436E-8763-9D5C7C60D4C9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4" name="Caixa de texto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BR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Caixa de texto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pt-BR" sz="8000" noProof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23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71A9C-C779-4556-8646-5B9C55C590D0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5FC74-1FE1-4E50-A702-E516CC000E6C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9333C77-0158-454C-844F-B7AB9BD7DAD4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7967673" y="609599"/>
            <a:ext cx="1304743" cy="5251451"/>
          </a:xfrm>
        </p:spPr>
        <p:txBody>
          <a:bodyPr vert="eaVert" rtlCol="0" anchor="ctr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698D3D-A396-441A-9CBF-D2A5D929E350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91BA5-BCE6-4C87-84F2-20A7DB95EAF9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77335" y="2700867"/>
            <a:ext cx="8596668" cy="1826581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0395E-5945-4E4F-8928-D4A7ECFF010F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0D4D0B-C35C-4594-A73B-A51C8258FB57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FF9F0C5-380F-41C2-899A-BAC0F0927E16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1FA1AB-CD92-4813-B358-4D3328862E93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ECAEEC-580C-4251-9AD8-BA976EB5B79A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858C9-5795-44AB-8DC6-FC7731ADE330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77334" y="1498604"/>
            <a:ext cx="3854528" cy="1278466"/>
          </a:xfrm>
        </p:spPr>
        <p:txBody>
          <a:bodyPr rtlCol="0" anchor="b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E37C92-194C-43F0-A2CA-ECB2E0EFA251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19954A3-9DFD-4C44-94BA-B95130A3BA1C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77334" y="4800600"/>
            <a:ext cx="859666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C38B09-B408-4CD1-A49D-6857A9588BDB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tângulo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riângulo Isósceles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tângulo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tângulo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tângulo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Triângulo Isósceles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Triângulo Isósceles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0BE8609-2825-4654-9B63-B896128183CF}" type="datetime1">
              <a:rPr lang="pt-BR" noProof="0" smtClean="0"/>
              <a:t>30/07/2023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Aula de Excel</a:t>
            </a:r>
            <a:endParaRPr lang="pt-B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8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"CORRESP" é um ajudante que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capaz de encontrar qualquer coisa, e ele pode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dizer em qual posição um valor está em uma lista. Por exemplo, ele pode te dizer em que lugar está a palavra "cachorro" em uma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animais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4206240"/>
            <a:ext cx="3794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"PROCV" é como um detetive que procura um nome em uma lista enorme e encontra informações relacionadas a esse nome. Por exemplo, ele pode encontrar o telefone de uma pessoa a partir do nome dela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84" y="3672840"/>
            <a:ext cx="379476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"PROCH" é parecido com o "PROCV", mas ele procura informações na horizontal, como se fosse um espião que olha de lado.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79" y="4594860"/>
            <a:ext cx="381000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Alguns Atalhos do Excel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8596668" cy="5178971"/>
          </a:xfrm>
        </p:spPr>
        <p:txBody>
          <a:bodyPr rtlCol="0">
            <a:noAutofit/>
          </a:bodyPr>
          <a:lstStyle/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C: Copiar células selecionadas.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X: Recortar células selecionadas.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V: Colar o conteúdo copiado ou cortado.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Z: Desfazer a última ação.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S: Salvar o arquivo.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F: Localizar e substituir.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P: Imprimir o arquivo.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A: Selecionar todas as células.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Shift + seta: Selecionar um intervalo de células.</a:t>
            </a:r>
          </a:p>
          <a:p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F2: Editar a célula ativa.</a:t>
            </a:r>
          </a:p>
          <a:p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F4: Repetir a última ação.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Inserir uma quebra de linha dentro de uma célula.</a:t>
            </a:r>
          </a:p>
          <a:p>
            <a:r>
              <a:rPr lang="pt-BR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Shift + L: Ativar/desativar o filtro.</a:t>
            </a:r>
          </a:p>
        </p:txBody>
      </p:sp>
    </p:spTree>
    <p:extLst>
      <p:ext uri="{BB962C8B-B14F-4D97-AF65-F5344CB8AC3E}">
        <p14:creationId xmlns:p14="http://schemas.microsoft.com/office/powerpoint/2010/main" val="125062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31" y="1114926"/>
            <a:ext cx="8089422" cy="469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81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2" y="1105151"/>
            <a:ext cx="8330866" cy="506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83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29" y="1158040"/>
            <a:ext cx="7111165" cy="504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42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6" y="1221742"/>
            <a:ext cx="8131091" cy="509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42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Explicações Gerais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419" y="1498556"/>
            <a:ext cx="8208581" cy="5178971"/>
          </a:xfrm>
        </p:spPr>
        <p:txBody>
          <a:bodyPr rtlCol="0">
            <a:noAutofit/>
          </a:bodyPr>
          <a:lstStyle/>
          <a:p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arquivo </a:t>
            </a:r>
            <a:r>
              <a:rPr lang="pt-BR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vazio, é um arquivo de planilhas. Um arquivo preenchido, recebe o nome de “Base de Dados”,  pois é oque sustentará seus </a:t>
            </a:r>
            <a:b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dados, permitindo que através dessa base, possa </a:t>
            </a:r>
            <a:b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manipular, organizar, e estruturar seus dados da forma </a:t>
            </a:r>
            <a:r>
              <a:rPr 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quiser.</a:t>
            </a:r>
            <a:b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Depois de pronto, se apagar as células vazias, você</a:t>
            </a:r>
            <a:b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terá uma ou mais tabelas, com valores.</a:t>
            </a:r>
            <a:r>
              <a:rPr 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 </a:t>
            </a:r>
            <a:r>
              <a:rPr 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certifique-se de que seus dados estejam bem organizados em uma planilha. É importante que suas colunas tenham cabeçalhos</a:t>
            </a:r>
            <a:r>
              <a:rPr lang="pt-B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que seja destacado estes cabeçalhos, tanto para manipulação dos dados, quanto por demonstrativo.</a:t>
            </a:r>
            <a:endParaRPr lang="pt-BR" sz="24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Alguns Atalhos do Excel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tabela dinâmica é uma poderosa ferramenta de análise de dados que permite transformar um conjunto de dados bruto em uma visualização resumida e interativa. Com a tabela dinâmica, você pode agrupar e resumir informações, realizar cálculos, filtrar dados e obter insights valiosos a partir dos seus dados de maneira rápida e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</a:p>
          <a:p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uma tabela dinâmica, vá para a guia "Inserir" no Excel, selecione seus dados e clique em "Tabela Dinâmica". Isso abrirá a janela "Criar Tabela Dinâmica" ou "Assistente de Tabela Dinâmica", dependendo da versão do Excel que você está utilizando.</a:t>
            </a:r>
          </a:p>
          <a:p>
            <a:endParaRPr lang="pt-BR" sz="24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Tabelas Dinâmicas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399" y="1546682"/>
            <a:ext cx="7835601" cy="5178971"/>
          </a:xfrm>
        </p:spPr>
        <p:txBody>
          <a:bodyPr rtlCol="0">
            <a:noAutofit/>
          </a:bodyPr>
          <a:lstStyle/>
          <a:p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deseja colocar a tabela dinâmica em uma nova planilha ou em uma planilha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existente. Selecione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campos que você deseja usar na tabela dinâmica, arrastando-os para as áreas "Linhas", "Colunas", "Valores" e "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Filtros“</a:t>
            </a:r>
          </a:p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seus dados mudarem, você precisará atualizar a tabela dinâmica para refletir as alterações. Para fazer isso, clique com o botão direito do mouse dentro da tabela dinâmica e selecione "Atualizar" ou vá para a guia "Análise" e clique em "Atualizar".</a:t>
            </a:r>
          </a:p>
        </p:txBody>
      </p:sp>
    </p:spTree>
    <p:extLst>
      <p:ext uri="{BB962C8B-B14F-4D97-AF65-F5344CB8AC3E}">
        <p14:creationId xmlns:p14="http://schemas.microsoft.com/office/powerpoint/2010/main" val="30184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Tabelas Dinâmicas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399" y="1546682"/>
            <a:ext cx="7835601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 tabelas dinâmicas são uma maneira eficiente de resumir e analisar grandes conjuntos de dados. Elas permitem que você organize, agrupe, filtre e resuma dados de acordo com suas necessidades. Para criar uma tabela dinâmica, selecione seus dados e vá para a guia "Inserir" e clique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em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"Tabela Dinâmica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".</a:t>
            </a:r>
          </a:p>
          <a:p>
            <a:endParaRPr lang="pt-BR" sz="24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do Excel, existem ferramentas chamadas "funções". Essas funções são como pequenos ajudantes que podem fazer cálculos complicados para você.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essa equipe: </a:t>
            </a:r>
            <a:b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SOMASE", "CONT.SE", "ÍNDICE", "CORRESP", "PROCV" e "PROCH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".</a:t>
            </a:r>
            <a:endParaRPr lang="pt-BR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"SOMASE" é um ajudante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segue um código de conduta próprio, e sua lei é somar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números somente se eles atenderem a uma condição especial que você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seu mestre, vai escolher. </a:t>
            </a:r>
            <a:b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exemplo: Somar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apenas os números maiores do que 10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89" y="4692316"/>
            <a:ext cx="2165684" cy="21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"CONT.SE"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 viciado por coisas que se repetem, então ele gosta de contar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quantas vezes uma coisa aparece em um grupo de informações. Por exemplo, ele pode contar quantas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vezes aparece a palavra maçã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uma lista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pt-BR" sz="240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pt-B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33" y="5143722"/>
            <a:ext cx="343662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tângulo 30">
            <a:extLst>
              <a:ext uri="{FF2B5EF4-FFF2-40B4-BE49-F238E27FC236}">
                <a16:creationId xmlns="" xmlns:a16="http://schemas.microsoft.com/office/drawing/2014/main" id="{9179DE42-5613-4B35-A1E6-6CCBAA13C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EB898B32-3891-4C3A-8F58-C5969D2E9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="" xmlns:a16="http://schemas.microsoft.com/office/drawing/2014/main" id="{4AE4806D-B8F9-4679-A68A-9BD21C01A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tângulo 23">
            <a:extLst>
              <a:ext uri="{FF2B5EF4-FFF2-40B4-BE49-F238E27FC236}">
                <a16:creationId xmlns="" xmlns:a16="http://schemas.microsoft.com/office/drawing/2014/main" id="{52FB45E9-914E-4471-AC87-E475CD5176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tângulo 25">
            <a:extLst>
              <a:ext uri="{FF2B5EF4-FFF2-40B4-BE49-F238E27FC236}">
                <a16:creationId xmlns="" xmlns:a16="http://schemas.microsoft.com/office/drawing/2014/main" id="{C310626D-5743-49D4-8F7D-88C4F8F057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Triângulo Isósceles 40">
            <a:extLst>
              <a:ext uri="{FF2B5EF4-FFF2-40B4-BE49-F238E27FC236}">
                <a16:creationId xmlns="" xmlns:a16="http://schemas.microsoft.com/office/drawing/2014/main" id="{3C195FC1-B568-4C72-9902-34CB35DDD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tângulo 27">
            <a:extLst>
              <a:ext uri="{FF2B5EF4-FFF2-40B4-BE49-F238E27FC236}">
                <a16:creationId xmlns="" xmlns:a16="http://schemas.microsoft.com/office/drawing/2014/main" id="{EF2BDF77-362C-43F0-8CBB-A969EC2AE0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Triângulo Isósceles 44">
            <a:extLst>
              <a:ext uri="{FF2B5EF4-FFF2-40B4-BE49-F238E27FC236}">
                <a16:creationId xmlns="" xmlns:a16="http://schemas.microsoft.com/office/drawing/2014/main" id="{4BE96B01-3929-432D-B8C2-ADBCB74C2E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orma Livre: Forma 46">
            <a:extLst>
              <a:ext uri="{FF2B5EF4-FFF2-40B4-BE49-F238E27FC236}">
                <a16:creationId xmlns="" xmlns:a16="http://schemas.microsoft.com/office/drawing/2014/main" id="{2A6FCDE6-CDE2-4C51-B18E-A95CFB6797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9" name="Triângulo Isósceles 48">
            <a:extLst>
              <a:ext uri="{FF2B5EF4-FFF2-40B4-BE49-F238E27FC236}">
                <a16:creationId xmlns="" xmlns:a16="http://schemas.microsoft.com/office/drawing/2014/main" id="{9D2E8756-2465-473A-BA2A-2DB1D62247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33" y="-8467"/>
            <a:ext cx="8596668" cy="1320800"/>
          </a:xfrm>
        </p:spPr>
        <p:txBody>
          <a:bodyPr rtlCol="0">
            <a:normAutofit/>
          </a:bodyPr>
          <a:lstStyle/>
          <a:p>
            <a:pPr algn="l"/>
            <a:r>
              <a:rPr lang="pt-BR" sz="6000" dirty="0" smtClean="0">
                <a:solidFill>
                  <a:srgbClr val="FFFFFF"/>
                </a:solidFill>
              </a:rPr>
              <a:t>Funções Diferenciadas</a:t>
            </a:r>
            <a:endParaRPr lang="pt-BR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288" y="1534650"/>
            <a:ext cx="7922712" cy="5178971"/>
          </a:xfrm>
        </p:spPr>
        <p:txBody>
          <a:bodyPr rtlCol="0">
            <a:noAutofit/>
          </a:bodyPr>
          <a:lstStyle/>
          <a:p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"ÍNDICE" é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cara que gosta de apontar as coisas, para as pessoas, ele pode </a:t>
            </a:r>
            <a:r>
              <a:rPr lang="pt-B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aponta para um número em uma lista. Ele pode encontrar o valor de uma célula específica em uma grande tabela de </a:t>
            </a:r>
            <a:r>
              <a:rPr lang="pt-BR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informações, e criar um mapa.</a:t>
            </a:r>
            <a:endParaRPr lang="pt-BR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10" y="5128260"/>
            <a:ext cx="2438400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la 2_Excel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36803857_TF89119559.potx" id="{E1AA5F8F-B38E-4E76-8CBD-1DC6BA3DEADA}" vid="{9CD89C41-8DEE-4DD8-8012-06B1F33024A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EF1282-A6E9-4912-8AB9-8ED69BF70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E04B51-1D33-4F14-BBD7-79D7D27E2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24F515-356D-4532-BE08-F6D7771916F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Aula 2_Excel</Template>
  <TotalTime>0</TotalTime>
  <Words>738</Words>
  <Application>Microsoft Office PowerPoint</Application>
  <PresentationFormat>Personalizar</PresentationFormat>
  <Paragraphs>52</Paragraphs>
  <Slides>17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Aula 2_Excel</vt:lpstr>
      <vt:lpstr>Aula de Excel</vt:lpstr>
      <vt:lpstr>Explicações Gerais</vt:lpstr>
      <vt:lpstr>Alguns Atalhos do Excel</vt:lpstr>
      <vt:lpstr>Tabelas Dinâmicas</vt:lpstr>
      <vt:lpstr>Tabelas Dinâmicas</vt:lpstr>
      <vt:lpstr>Funções Diferenciadas</vt:lpstr>
      <vt:lpstr>Funções Diferenciadas</vt:lpstr>
      <vt:lpstr>Funções Diferenciadas</vt:lpstr>
      <vt:lpstr>Funções Diferenciadas</vt:lpstr>
      <vt:lpstr>Funções Diferenciadas</vt:lpstr>
      <vt:lpstr>Funções Diferenciadas</vt:lpstr>
      <vt:lpstr>Funções Diferenciadas</vt:lpstr>
      <vt:lpstr>Alguns Atalhos do Excel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2023-07-31T01:37:48Z</dcterms:created>
  <dcterms:modified xsi:type="dcterms:W3CDTF">2023-07-31T01:46:43Z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